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87" r:id="rId3"/>
    <p:sldId id="328" r:id="rId4"/>
    <p:sldId id="329" r:id="rId5"/>
    <p:sldId id="330" r:id="rId6"/>
    <p:sldId id="331" r:id="rId7"/>
    <p:sldId id="332" r:id="rId8"/>
    <p:sldId id="333" r:id="rId9"/>
    <p:sldId id="283" r:id="rId10"/>
    <p:sldId id="323" r:id="rId11"/>
    <p:sldId id="325" r:id="rId12"/>
    <p:sldId id="326" r:id="rId13"/>
    <p:sldId id="301" r:id="rId14"/>
    <p:sldId id="327" r:id="rId15"/>
    <p:sldId id="319" r:id="rId16"/>
    <p:sldId id="321" r:id="rId17"/>
    <p:sldId id="320" r:id="rId18"/>
    <p:sldId id="322" r:id="rId19"/>
    <p:sldId id="315" r:id="rId20"/>
    <p:sldId id="317" r:id="rId21"/>
    <p:sldId id="318" r:id="rId22"/>
    <p:sldId id="316" r:id="rId23"/>
    <p:sldId id="312" r:id="rId24"/>
    <p:sldId id="314" r:id="rId25"/>
    <p:sldId id="313" r:id="rId26"/>
    <p:sldId id="310" r:id="rId27"/>
    <p:sldId id="300" r:id="rId28"/>
    <p:sldId id="306" r:id="rId29"/>
    <p:sldId id="307" r:id="rId30"/>
    <p:sldId id="302" r:id="rId31"/>
    <p:sldId id="308" r:id="rId32"/>
    <p:sldId id="309" r:id="rId33"/>
    <p:sldId id="269" r:id="rId34"/>
    <p:sldId id="273" r:id="rId35"/>
    <p:sldId id="295" r:id="rId36"/>
    <p:sldId id="296" r:id="rId37"/>
    <p:sldId id="285" r:id="rId38"/>
    <p:sldId id="297" r:id="rId39"/>
    <p:sldId id="299"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2932"/>
    <a:srgbClr val="E8D8C4"/>
    <a:srgbClr val="561C24"/>
    <a:srgbClr val="1C7C45"/>
    <a:srgbClr val="C7B7A3"/>
    <a:srgbClr val="6FAA55"/>
    <a:srgbClr val="701682"/>
    <a:srgbClr val="1B7D6A"/>
    <a:srgbClr val="128986"/>
    <a:srgbClr val="003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C0750-A564-4074-81F1-BC83BDDB5427}" v="12" dt="2025-02-05T17:55:39.27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48" autoAdjust="0"/>
  </p:normalViewPr>
  <p:slideViewPr>
    <p:cSldViewPr snapToGrid="0">
      <p:cViewPr varScale="1">
        <p:scale>
          <a:sx n="52" d="100"/>
          <a:sy n="52" d="100"/>
        </p:scale>
        <p:origin x="12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pChg chg="mod">
          <ac:chgData name="Sanjurjo Barrio, Alicia (349B-Affiliate)" userId="97258808-7afd-451b-a707-8a569ee59dbc" providerId="ADAL" clId="{ADBC0750-A564-4074-81F1-BC83BDDB5427}" dt="2025-02-04T19:53:14.539" v="3952" actId="113"/>
          <ac:spMkLst>
            <pc:docMk/>
            <pc:sldMk cId="1330974007" sldId="328"/>
            <ac:spMk id="7" creationId="{A98B7BF3-20E4-D75E-F7E6-864A90688BAF}"/>
          </ac:spMkLst>
        </pc:spChg>
        <pc:spChg chg="mod">
          <ac:chgData name="Sanjurjo Barrio, Alicia (349B-Affiliate)" userId="97258808-7afd-451b-a707-8a569ee59dbc" providerId="ADAL" clId="{ADBC0750-A564-4074-81F1-BC83BDDB5427}" dt="2025-02-04T19:15:29.407" v="408" actId="20577"/>
          <ac:spMkLst>
            <pc:docMk/>
            <pc:sldMk cId="1330974007" sldId="328"/>
            <ac:spMk id="8" creationId="{9D576925-7876-24D2-E77C-C825494BFB18}"/>
          </ac:spMkLst>
        </pc:spChg>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pChg chg="mod">
          <ac:chgData name="Sanjurjo Barrio, Alicia (349B-Affiliate)" userId="97258808-7afd-451b-a707-8a569ee59dbc" providerId="ADAL" clId="{ADBC0750-A564-4074-81F1-BC83BDDB5427}" dt="2025-02-04T20:06:46.691" v="3956" actId="20577"/>
          <ac:spMkLst>
            <pc:docMk/>
            <pc:sldMk cId="1801598030" sldId="329"/>
            <ac:spMk id="7" creationId="{97366C0E-BBD3-4418-C170-9F6BC66A4D9A}"/>
          </ac:spMkLst>
        </pc:spChg>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pChg chg="mod">
          <ac:chgData name="Sanjurjo Barrio, Alicia (349B-Affiliate)" userId="97258808-7afd-451b-a707-8a569ee59dbc" providerId="ADAL" clId="{ADBC0750-A564-4074-81F1-BC83BDDB5427}" dt="2025-02-04T20:12:57.585" v="3973" actId="20577"/>
          <ac:spMkLst>
            <pc:docMk/>
            <pc:sldMk cId="3558395385" sldId="330"/>
            <ac:spMk id="7" creationId="{C0E1C60F-422E-9EAC-7437-5AB78A699C69}"/>
          </ac:spMkLst>
        </pc:spChg>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pChg chg="del">
          <ac:chgData name="Sanjurjo Barrio, Alicia (349B-Affiliate)" userId="97258808-7afd-451b-a707-8a569ee59dbc" providerId="ADAL" clId="{ADBC0750-A564-4074-81F1-BC83BDDB5427}" dt="2025-02-04T23:12:23.270" v="3975" actId="478"/>
          <ac:spMkLst>
            <pc:docMk/>
            <pc:sldMk cId="2025340506" sldId="331"/>
            <ac:spMk id="7" creationId="{AC0C4C65-F622-96C7-3F92-775716CEA4E9}"/>
          </ac:spMkLst>
        </pc:spChg>
        <pc:spChg chg="del">
          <ac:chgData name="Sanjurjo Barrio, Alicia (349B-Affiliate)" userId="97258808-7afd-451b-a707-8a569ee59dbc" providerId="ADAL" clId="{ADBC0750-A564-4074-81F1-BC83BDDB5427}" dt="2025-02-04T23:12:27.862" v="3977" actId="478"/>
          <ac:spMkLst>
            <pc:docMk/>
            <pc:sldMk cId="2025340506" sldId="331"/>
            <ac:spMk id="8" creationId="{654678F5-C3DF-B6B1-5F83-A393C286C739}"/>
          </ac:spMkLst>
        </pc:spChg>
        <pc:graphicFrameChg chg="add mod">
          <ac:chgData name="Sanjurjo Barrio, Alicia (349B-Affiliate)" userId="97258808-7afd-451b-a707-8a569ee59dbc" providerId="ADAL" clId="{ADBC0750-A564-4074-81F1-BC83BDDB5427}" dt="2025-02-05T00:46:19.740" v="3991"/>
          <ac:graphicFrameMkLst>
            <pc:docMk/>
            <pc:sldMk cId="2025340506" sldId="331"/>
            <ac:graphicFrameMk id="5" creationId="{08CC67C2-FAA6-8D5C-B13F-B4424EE74A29}"/>
          </ac:graphicFrameMkLst>
        </pc:graphicFrameChg>
        <pc:picChg chg="add del mod">
          <ac:chgData name="Sanjurjo Barrio, Alicia (349B-Affiliate)" userId="97258808-7afd-451b-a707-8a569ee59dbc" providerId="ADAL" clId="{ADBC0750-A564-4074-81F1-BC83BDDB5427}" dt="2025-02-05T00:55:43.222" v="4102" actId="478"/>
          <ac:picMkLst>
            <pc:docMk/>
            <pc:sldMk cId="2025340506" sldId="331"/>
            <ac:picMk id="2" creationId="{12D7FC1A-2DDE-28FB-6211-DBDFFF849E87}"/>
          </ac:picMkLst>
        </pc:picChg>
        <pc:cxnChg chg="del">
          <ac:chgData name="Sanjurjo Barrio, Alicia (349B-Affiliate)" userId="97258808-7afd-451b-a707-8a569ee59dbc" providerId="ADAL" clId="{ADBC0750-A564-4074-81F1-BC83BDDB5427}" dt="2025-02-04T23:12:24.604" v="3976" actId="478"/>
          <ac:cxnSpMkLst>
            <pc:docMk/>
            <pc:sldMk cId="2025340506" sldId="331"/>
            <ac:cxnSpMk id="9" creationId="{47E83D1C-A67D-8972-2876-4723AF165B57}"/>
          </ac:cxnSpMkLst>
        </pc:cxn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pChg chg="del">
          <ac:chgData name="Sanjurjo Barrio, Alicia (349B-Affiliate)" userId="97258808-7afd-451b-a707-8a569ee59dbc" providerId="ADAL" clId="{ADBC0750-A564-4074-81F1-BC83BDDB5427}" dt="2025-02-05T00:55:38.945" v="4101" actId="478"/>
          <ac:spMkLst>
            <pc:docMk/>
            <pc:sldMk cId="2558188726" sldId="332"/>
            <ac:spMk id="3" creationId="{7FE22899-BCE2-121D-9E17-5EA16CEFF934}"/>
          </ac:spMkLst>
        </pc:spChg>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add del mod">
          <ac:chgData name="Sanjurjo Barrio, Alicia (349B-Affiliate)" userId="97258808-7afd-451b-a707-8a569ee59dbc" providerId="ADAL" clId="{ADBC0750-A564-4074-81F1-BC83BDDB5427}" dt="2025-02-05T17:54:19.580" v="4154"/>
          <ac:spMkLst>
            <pc:docMk/>
            <pc:sldMk cId="1148792322" sldId="333"/>
            <ac:spMk id="3" creationId="{2AD6DC73-FC83-0E78-09AB-290EEA502C8F}"/>
          </ac:spMkLst>
        </pc:spChg>
        <pc:spChg chg="add del">
          <ac:chgData name="Sanjurjo Barrio, Alicia (349B-Affiliate)" userId="97258808-7afd-451b-a707-8a569ee59dbc" providerId="ADAL" clId="{ADBC0750-A564-4074-81F1-BC83BDDB5427}" dt="2025-02-05T17:54:21.915" v="4156" actId="22"/>
          <ac:spMkLst>
            <pc:docMk/>
            <pc:sldMk cId="1148792322" sldId="333"/>
            <ac:spMk id="6" creationId="{D7A2CFDF-CAD7-557C-0E8A-BEEF052F4084}"/>
          </ac:spMkLst>
        </pc:spChg>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9B7D-62BD-DAC1-9D6D-527EE2693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5A19B-9CDE-9C55-7EED-81DE9B89A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75C0B-6929-17DC-D8A3-38AB7155F6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4CC75D4E-9AC8-3281-9388-0A3F9E6FC99F}"/>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3966890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DBE8-0EA9-DBCF-2666-953F6A02C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9563C-FD51-6177-D3E5-F5C023013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16C37-2AEE-6446-FF46-CEC93587BD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D7DE977-067A-0AFE-1601-959BDA5D4029}"/>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299690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6942E-6232-0A2A-B645-D38BDFA9A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4F202-D7B4-FEE5-B973-C37F31CF2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1126F-BD83-E38B-0C18-F8EB271513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4508D21-1940-AB46-A3D3-C214655C7FFE}"/>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1837142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183582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2/5/2025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2/5/2025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0.svg"/><Relationship Id="rId1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w3.org/TR/did-cor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err="1">
                <a:solidFill>
                  <a:schemeClr val="bg1"/>
                </a:solidFill>
              </a:rPr>
              <a:t>DID:key</a:t>
            </a:r>
            <a:r>
              <a:rPr lang="en-US" b="1" dirty="0">
                <a:solidFill>
                  <a:schemeClr val="bg1"/>
                </a:solidFill>
              </a:rPr>
              <a:t> method &amp; Verification Logic</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02/05/2025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a:t>
            </a:r>
            <a:r>
              <a:rPr lang="en-US" sz="2200" dirty="0" err="1"/>
              <a:t>public+private</a:t>
            </a:r>
            <a:r>
              <a:rPr lang="en-US" sz="2200" dirty="0"/>
              <a:t> keys get stored in a database together with its important metadata (name, description, creator…) </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public key is read from JSON by producer code.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49A64-6D70-7382-2386-440AAAA448D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79A7AEE-EE71-7957-C5ED-0BC64654BB1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1D8E931-D529-29FB-0E25-D5274175980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9D576925-7876-24D2-E77C-C825494BFB1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B6DB612-5597-5390-7F4F-9EC80780B0D8}"/>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2E38AD9-C922-8976-B5ED-709559B04C4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98B7BF3-20E4-D75E-F7E6-864A90688BAF}"/>
              </a:ext>
            </a:extLst>
          </p:cNvPr>
          <p:cNvSpPr txBox="1"/>
          <p:nvPr/>
        </p:nvSpPr>
        <p:spPr>
          <a:xfrm>
            <a:off x="838200" y="1225238"/>
            <a:ext cx="10515600" cy="3139321"/>
          </a:xfrm>
          <a:prstGeom prst="rect">
            <a:avLst/>
          </a:prstGeom>
          <a:noFill/>
        </p:spPr>
        <p:txBody>
          <a:bodyPr wrap="square">
            <a:spAutoFit/>
          </a:bodyPr>
          <a:lstStyle/>
          <a:p>
            <a:pPr marL="342900" indent="-342900" algn="just">
              <a:buAutoNum type="arabicPeriod"/>
            </a:pPr>
            <a:r>
              <a:rPr lang="en-US" sz="2200" b="1" dirty="0"/>
              <a:t>Verification Part – Security &amp; Trust in the Spatial Web: </a:t>
            </a:r>
          </a:p>
          <a:p>
            <a:pPr marL="800100" lvl="1" indent="-342900" algn="just">
              <a:buFontTx/>
              <a:buAutoNum type="arabicPeriod"/>
            </a:pPr>
            <a:r>
              <a:rPr lang="en-US" sz="2200" b="1" dirty="0"/>
              <a:t>Code to register in the SQL database </a:t>
            </a:r>
            <a:r>
              <a:rPr lang="en-US" sz="2200" dirty="0"/>
              <a:t>a new Entity and its metadata, generate its </a:t>
            </a:r>
            <a:r>
              <a:rPr lang="en-US" sz="2200" dirty="0" err="1"/>
              <a:t>DID:key</a:t>
            </a:r>
            <a:r>
              <a:rPr lang="en-US" sz="2200" dirty="0"/>
              <a:t>, attach it to the JSON file, and give the user the private key for said Entity. Also, if the Entity is an Agent, during the registration an associated Kafka topic must be created. </a:t>
            </a:r>
          </a:p>
          <a:p>
            <a:pPr marL="800100" lvl="1" indent="-342900" algn="just">
              <a:buAutoNum type="arabicPeriod"/>
            </a:pPr>
            <a:r>
              <a:rPr lang="en-US" sz="2200" b="1" dirty="0"/>
              <a:t>Code to do the Cryptographic Verification </a:t>
            </a:r>
            <a:r>
              <a:rPr lang="en-US" sz="2200" dirty="0"/>
              <a:t>when an user wants to Publish Data from an Agent (Producer) or wants to access the data of an Agent. </a:t>
            </a:r>
          </a:p>
          <a:p>
            <a:pPr marL="800100" lvl="1" indent="-342900" algn="just">
              <a:buAutoNum type="arabicPeriod"/>
            </a:pPr>
            <a:r>
              <a:rPr lang="en-US" sz="2200" b="1" dirty="0"/>
              <a:t>Test Verification </a:t>
            </a:r>
            <a:r>
              <a:rPr lang="en-US" sz="2200" dirty="0"/>
              <a:t>works</a:t>
            </a:r>
            <a:r>
              <a:rPr lang="en-US" sz="2200" b="1" dirty="0"/>
              <a:t> </a:t>
            </a:r>
            <a:r>
              <a:rPr lang="en-US" sz="2200" dirty="0"/>
              <a:t>with a basic set-up of 2 Persons, 1 Agent, and 1 Credential. Record time needed for these operations, storage…</a:t>
            </a:r>
          </a:p>
        </p:txBody>
      </p:sp>
    </p:spTree>
    <p:extLst>
      <p:ext uri="{BB962C8B-B14F-4D97-AF65-F5344CB8AC3E}">
        <p14:creationId xmlns:p14="http://schemas.microsoft.com/office/powerpoint/2010/main" val="1330974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33</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34</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35</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36</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37</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38</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39</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84E53-2FB1-8FA1-3E69-9853E0636B4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B59188-A27C-C316-882B-319DBC12129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FD8E86-C279-F436-F2E7-EDF676B21B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D7874DF3-8C5B-3C1F-E6C5-53883D3D5E5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8BD9153-9436-589A-D206-324CBC1C07A7}"/>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5CFE45B-40D4-CFF0-F5F3-8AD3E6A2FB9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7366C0E-BBD3-4418-C170-9F6BC66A4D9A}"/>
              </a:ext>
            </a:extLst>
          </p:cNvPr>
          <p:cNvSpPr txBox="1"/>
          <p:nvPr/>
        </p:nvSpPr>
        <p:spPr>
          <a:xfrm>
            <a:off x="838200" y="1225238"/>
            <a:ext cx="10515600" cy="4493538"/>
          </a:xfrm>
          <a:prstGeom prst="rect">
            <a:avLst/>
          </a:prstGeom>
          <a:noFill/>
        </p:spPr>
        <p:txBody>
          <a:bodyPr wrap="square">
            <a:spAutoFit/>
          </a:bodyPr>
          <a:lstStyle/>
          <a:p>
            <a:pPr algn="just"/>
            <a:r>
              <a:rPr lang="en-US" sz="2200" b="1" dirty="0"/>
              <a:t>2. Interoperability Part – Platforms, Compatibility, HSML Schema: </a:t>
            </a:r>
          </a:p>
          <a:p>
            <a:pPr marL="800100" lvl="1" indent="-342900" algn="just">
              <a:buAutoNum type="arabicPeriod"/>
            </a:pPr>
            <a:r>
              <a:rPr lang="en-US" sz="2200" b="1" dirty="0"/>
              <a:t>Test #1: </a:t>
            </a:r>
            <a:r>
              <a:rPr lang="en-US" sz="2200" dirty="0"/>
              <a:t>Same test as DoD visit to check everything is working in JPL lab.</a:t>
            </a:r>
          </a:p>
          <a:p>
            <a:pPr marL="800100" lvl="1" indent="-342900" algn="just">
              <a:buAutoNum type="arabicPeriod"/>
            </a:pPr>
            <a:r>
              <a:rPr lang="en-US" sz="2200" b="1" dirty="0"/>
              <a:t>Test #2:</a:t>
            </a:r>
            <a:r>
              <a:rPr lang="en-US" sz="2200" dirty="0"/>
              <a:t> Modify the JSON files to the latest HSML Schema format and test again communication among them.</a:t>
            </a:r>
          </a:p>
          <a:p>
            <a:pPr marL="800100" lvl="1" indent="-342900" algn="just">
              <a:buAutoNum type="arabicPeriod"/>
            </a:pPr>
            <a:r>
              <a:rPr lang="en-US" sz="2200" b="1" dirty="0"/>
              <a:t>Test #3:</a:t>
            </a:r>
            <a:r>
              <a:rPr lang="en-US" sz="2200" dirty="0"/>
              <a:t> Incorporate Verification into the Test. Create a Credential and a Person (creator/user) for each Agent. Before sending the messages, verify identities of Producers and Consumers of the Kafka topic. (Min. test I need for my thesis)</a:t>
            </a:r>
          </a:p>
          <a:p>
            <a:pPr marL="800100" lvl="1" indent="-342900" algn="just">
              <a:buAutoNum type="arabicPeriod"/>
            </a:pPr>
            <a:r>
              <a:rPr lang="en-US" sz="2200" dirty="0"/>
              <a:t>Create a simple </a:t>
            </a:r>
            <a:r>
              <a:rPr lang="en-US" sz="2200" b="1" dirty="0"/>
              <a:t>Interpreter</a:t>
            </a:r>
            <a:r>
              <a:rPr lang="en-US" sz="2200" dirty="0"/>
              <a:t> (i.e. like Netscape Navigator)</a:t>
            </a:r>
          </a:p>
          <a:p>
            <a:pPr marL="800100" lvl="1" indent="-342900" algn="just">
              <a:buAutoNum type="arabicPeriod"/>
            </a:pPr>
            <a:r>
              <a:rPr lang="en-US" sz="2200" dirty="0"/>
              <a:t>Integrate </a:t>
            </a:r>
            <a:r>
              <a:rPr lang="en-US" sz="2200" b="1" dirty="0"/>
              <a:t>GIBS data </a:t>
            </a:r>
            <a:r>
              <a:rPr lang="en-US" sz="2200" dirty="0"/>
              <a:t>with HSML schema. Issue: this is Earth-related data, and our experiment is on the Moon’s surface. It would be a separate test.</a:t>
            </a:r>
          </a:p>
          <a:p>
            <a:pPr marL="800100" lvl="1" indent="-342900" algn="just">
              <a:buAutoNum type="arabicPeriod"/>
            </a:pPr>
            <a:r>
              <a:rPr lang="en-US" sz="2200" dirty="0"/>
              <a:t>Integrate </a:t>
            </a:r>
            <a:r>
              <a:rPr lang="en-US" sz="2200" b="1" dirty="0"/>
              <a:t>TENA object models</a:t>
            </a:r>
            <a:r>
              <a:rPr lang="en-US" sz="2200" dirty="0"/>
              <a:t> with our HSML schema. </a:t>
            </a:r>
          </a:p>
          <a:p>
            <a:pPr marL="800100" lvl="1" indent="-342900" algn="just">
              <a:buAutoNum type="arabicPeriod"/>
            </a:pPr>
            <a:r>
              <a:rPr lang="en-US" sz="2200" dirty="0"/>
              <a:t>Simulate collision. Get different platform colliders to talk to each other </a:t>
            </a:r>
          </a:p>
          <a:p>
            <a:pPr marL="800100" lvl="1" indent="-342900" algn="just">
              <a:buAutoNum type="arabicPeriod"/>
            </a:pPr>
            <a:r>
              <a:rPr lang="en-US" sz="2200" b="1" dirty="0"/>
              <a:t>Test #4: </a:t>
            </a:r>
            <a:r>
              <a:rPr lang="en-US" sz="2200" dirty="0"/>
              <a:t>Exchange non-positional data between the Agents.</a:t>
            </a:r>
          </a:p>
        </p:txBody>
      </p:sp>
    </p:spTree>
    <p:extLst>
      <p:ext uri="{BB962C8B-B14F-4D97-AF65-F5344CB8AC3E}">
        <p14:creationId xmlns:p14="http://schemas.microsoft.com/office/powerpoint/2010/main" val="1801598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40</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2558-8AC3-0417-E143-BE2185F71C6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9DCF8D5-D692-D6F5-7B71-039F31510F2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BA34F93-6CCD-47EC-4DB1-A972088095C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7403D813-7B33-1813-F6B5-B5B8AEEAE2F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4DE9094-5800-A10A-E104-928F514AA97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E88F78-DBC8-C2C2-4F3E-A881B179404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C0E1C60F-422E-9EAC-7437-5AB78A699C69}"/>
              </a:ext>
            </a:extLst>
          </p:cNvPr>
          <p:cNvSpPr txBox="1"/>
          <p:nvPr/>
        </p:nvSpPr>
        <p:spPr>
          <a:xfrm>
            <a:off x="838200" y="1225238"/>
            <a:ext cx="10515600" cy="3816429"/>
          </a:xfrm>
          <a:prstGeom prst="rect">
            <a:avLst/>
          </a:prstGeom>
          <a:noFill/>
        </p:spPr>
        <p:txBody>
          <a:bodyPr wrap="square">
            <a:spAutoFit/>
          </a:bodyPr>
          <a:lstStyle/>
          <a:p>
            <a:pPr algn="just"/>
            <a:r>
              <a:rPr lang="en-US" sz="2200" b="1" dirty="0"/>
              <a:t>3. Automation Part – Using LLMs: </a:t>
            </a:r>
          </a:p>
          <a:p>
            <a:pPr marL="800100" lvl="1" indent="-342900" algn="just">
              <a:buAutoNum type="arabicPeriod"/>
            </a:pPr>
            <a:r>
              <a:rPr lang="en-US" sz="2200" dirty="0"/>
              <a:t>Fine tune the LLM to create the conversion codes needed for each platform</a:t>
            </a:r>
          </a:p>
          <a:p>
            <a:pPr marL="800100" lvl="1" indent="-342900" algn="just">
              <a:buAutoNum type="arabicPeriod"/>
            </a:pPr>
            <a:r>
              <a:rPr lang="en-US" sz="2200" dirty="0"/>
              <a:t>Fine tune the LLM to generate correctly HSML </a:t>
            </a:r>
            <a:r>
              <a:rPr lang="en-US" sz="2200" dirty="0" err="1"/>
              <a:t>json</a:t>
            </a:r>
            <a:r>
              <a:rPr lang="en-US" sz="2200" dirty="0"/>
              <a:t> files from all kinds of data formats, by giving it HSML examples and the HSML schema.</a:t>
            </a:r>
          </a:p>
          <a:p>
            <a:pPr marL="800100" lvl="1" indent="-342900" algn="just">
              <a:buAutoNum type="arabicPeriod"/>
            </a:pPr>
            <a:r>
              <a:rPr lang="en-US" sz="2200" dirty="0"/>
              <a:t>Memory management by LLMs</a:t>
            </a:r>
          </a:p>
          <a:p>
            <a:pPr marL="800100" lvl="1" indent="-342900" algn="just">
              <a:buAutoNum type="arabicPeriod"/>
            </a:pPr>
            <a:r>
              <a:rPr lang="en-US" sz="2200" b="1" dirty="0"/>
              <a:t>Possible LLM Test 1: </a:t>
            </a:r>
            <a:r>
              <a:rPr lang="en-US" sz="2200" dirty="0"/>
              <a:t>For a new platform (maybe Siemens) used FT LLM to generate conversion codes. Record time needed to generate them. </a:t>
            </a:r>
          </a:p>
          <a:p>
            <a:pPr marL="800100" lvl="1" indent="-342900" algn="just">
              <a:buAutoNum type="arabicPeriod"/>
            </a:pPr>
            <a:r>
              <a:rPr lang="en-US" sz="2200" b="1" dirty="0"/>
              <a:t>Possible LLM Test 2: </a:t>
            </a:r>
            <a:r>
              <a:rPr lang="en-US" sz="2200" dirty="0"/>
              <a:t>Automatic generation of HSML </a:t>
            </a:r>
            <a:r>
              <a:rPr lang="en-US" sz="2200" dirty="0" err="1"/>
              <a:t>json</a:t>
            </a:r>
            <a:r>
              <a:rPr lang="en-US" sz="2200" dirty="0"/>
              <a:t> files from other types of files, given data of a person in a table, USD files, </a:t>
            </a:r>
            <a:r>
              <a:rPr lang="en-US" sz="2200" dirty="0" err="1"/>
              <a:t>fbx</a:t>
            </a:r>
            <a:r>
              <a:rPr lang="en-US" sz="2200" dirty="0"/>
              <a:t>… and so on, generate the </a:t>
            </a:r>
            <a:r>
              <a:rPr lang="en-US" sz="2200" dirty="0" err="1"/>
              <a:t>json</a:t>
            </a:r>
            <a:r>
              <a:rPr lang="en-US" sz="2200" dirty="0"/>
              <a:t> files. Track accuracy, success rate, time needed</a:t>
            </a:r>
          </a:p>
          <a:p>
            <a:pPr marL="800100" lvl="1" indent="-342900" algn="just">
              <a:buAutoNum type="arabicPeriod"/>
            </a:pPr>
            <a:endParaRPr lang="en-US" sz="2200" dirty="0"/>
          </a:p>
        </p:txBody>
      </p:sp>
    </p:spTree>
    <p:extLst>
      <p:ext uri="{BB962C8B-B14F-4D97-AF65-F5344CB8AC3E}">
        <p14:creationId xmlns:p14="http://schemas.microsoft.com/office/powerpoint/2010/main" val="355839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116742" y="688203"/>
            <a:ext cx="9958516" cy="4736413"/>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lvl="1">
              <a:lnSpc>
                <a:spcPct val="150000"/>
              </a:lnSpc>
            </a:pPr>
            <a:r>
              <a:rPr lang="en-US" dirty="0">
                <a:solidFill>
                  <a:schemeClr val="tx1"/>
                </a:solidFill>
              </a:rPr>
              <a:t>Code to do the Cryptographic Verification </a:t>
            </a:r>
          </a:p>
          <a:p>
            <a:pPr lvl="1">
              <a:lnSpc>
                <a:spcPct val="150000"/>
              </a:lnSpc>
            </a:pPr>
            <a:r>
              <a:rPr lang="en-US" dirty="0">
                <a:solidFill>
                  <a:schemeClr val="tx1"/>
                </a:solidFill>
              </a:rPr>
              <a:t>Code to register in the SQL database </a:t>
            </a:r>
          </a:p>
          <a:p>
            <a:pPr lvl="1">
              <a:lnSpc>
                <a:spcPct val="150000"/>
              </a:lnSpc>
            </a:pPr>
            <a:r>
              <a:rPr lang="en-US" dirty="0">
                <a:solidFill>
                  <a:schemeClr val="tx1"/>
                </a:solidFill>
              </a:rPr>
              <a:t>Test Verification with Basic Set-up</a:t>
            </a:r>
          </a:p>
          <a:p>
            <a:pPr>
              <a:lnSpc>
                <a:spcPct val="150000"/>
              </a:lnSpc>
            </a:pPr>
            <a:r>
              <a:rPr lang="en-US" b="1" dirty="0">
                <a:solidFill>
                  <a:schemeClr val="tx1"/>
                </a:solidFill>
              </a:rPr>
              <a:t>Test 1 - DoD test in JPL Lab</a:t>
            </a: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 codes</a:t>
            </a:r>
          </a:p>
          <a:p>
            <a:pPr lvl="1">
              <a:lnSpc>
                <a:spcPct val="150000"/>
              </a:lnSpc>
            </a:pPr>
            <a:r>
              <a:rPr lang="en-US" dirty="0">
                <a:solidFill>
                  <a:schemeClr val="tx1"/>
                </a:solidFill>
              </a:rPr>
              <a:t>Modify all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p>
          <a:p>
            <a:pPr lvl="1">
              <a:lnSpc>
                <a:spcPct val="150000"/>
              </a:lnSpc>
            </a:pPr>
            <a:r>
              <a:rPr lang="en-US" dirty="0">
                <a:solidFill>
                  <a:schemeClr val="tx1"/>
                </a:solidFill>
              </a:rPr>
              <a:t>Create Credentials and Users</a:t>
            </a:r>
            <a:endParaRPr lang="en-US" b="1" dirty="0">
              <a:solidFill>
                <a:schemeClr val="tx1"/>
              </a:solidFill>
            </a:endParaRPr>
          </a:p>
          <a:p>
            <a:pPr>
              <a:lnSpc>
                <a:spcPct val="150000"/>
              </a:lnSpc>
            </a:pPr>
            <a:r>
              <a:rPr lang="en-US" b="1" dirty="0">
                <a:solidFill>
                  <a:schemeClr val="tx1"/>
                </a:solidFill>
              </a:rPr>
              <a:t>Test 4 - Non-positional Data</a:t>
            </a:r>
          </a:p>
          <a:p>
            <a:pPr>
              <a:lnSpc>
                <a:spcPct val="150000"/>
              </a:lnSpc>
            </a:pPr>
            <a:r>
              <a:rPr lang="en-US" b="1" dirty="0">
                <a:solidFill>
                  <a:schemeClr val="tx1"/>
                </a:solidFill>
              </a:rPr>
              <a:t>Automation-related Tasks</a:t>
            </a:r>
          </a:p>
          <a:p>
            <a:pPr lvl="1">
              <a:lnSpc>
                <a:spcPct val="150000"/>
              </a:lnSpc>
            </a:pPr>
            <a:r>
              <a:rPr lang="en-US" dirty="0">
                <a:solidFill>
                  <a:schemeClr val="tx1"/>
                </a:solidFill>
              </a:rPr>
              <a:t>FT LLM for platform conversion codes</a:t>
            </a:r>
          </a:p>
          <a:p>
            <a:pPr lvl="1">
              <a:lnSpc>
                <a:spcPct val="150000"/>
              </a:lnSpc>
            </a:pPr>
            <a:r>
              <a:rPr lang="en-US" dirty="0">
                <a:solidFill>
                  <a:schemeClr val="tx1"/>
                </a:solidFill>
              </a:rPr>
              <a:t>FT LLM for HSML </a:t>
            </a:r>
            <a:r>
              <a:rPr lang="en-US" dirty="0" err="1">
                <a:solidFill>
                  <a:schemeClr val="tx1"/>
                </a:solidFill>
              </a:rPr>
              <a:t>json</a:t>
            </a:r>
            <a:r>
              <a:rPr lang="en-US" dirty="0">
                <a:solidFill>
                  <a:schemeClr val="tx1"/>
                </a:solidFill>
              </a:rPr>
              <a:t> files generation</a:t>
            </a:r>
          </a:p>
          <a:p>
            <a:pPr lvl="1">
              <a:lnSpc>
                <a:spcPct val="150000"/>
              </a:lnSpc>
            </a:pPr>
            <a:r>
              <a:rPr lang="en-US" dirty="0">
                <a:solidFill>
                  <a:schemeClr val="tx1"/>
                </a:solidFill>
              </a:rPr>
              <a:t>LLM Test 1 - Conversion for diff. platform</a:t>
            </a:r>
          </a:p>
          <a:p>
            <a:pPr lvl="1">
              <a:lnSpc>
                <a:spcPct val="150000"/>
              </a:lnSpc>
            </a:pPr>
            <a:r>
              <a:rPr lang="en-US" dirty="0">
                <a:solidFill>
                  <a:schemeClr val="tx1"/>
                </a:solidFill>
              </a:rPr>
              <a:t>LLM Test 2 - HSML </a:t>
            </a:r>
            <a:r>
              <a:rPr lang="en-US" dirty="0" err="1">
                <a:solidFill>
                  <a:schemeClr val="tx1"/>
                </a:solidFill>
              </a:rPr>
              <a:t>json</a:t>
            </a:r>
            <a:r>
              <a:rPr lang="en-US" dirty="0">
                <a:solidFill>
                  <a:schemeClr val="tx1"/>
                </a:solidFill>
              </a:rPr>
              <a:t> files generation</a:t>
            </a:r>
          </a:p>
          <a:p>
            <a:pPr>
              <a:lnSpc>
                <a:spcPct val="150000"/>
              </a:lnSpc>
            </a:pPr>
            <a:r>
              <a:rPr lang="en-US" b="1" dirty="0">
                <a:solidFill>
                  <a:schemeClr val="tx1"/>
                </a:solidFill>
              </a:rPr>
              <a:t>Other Tasks</a:t>
            </a:r>
          </a:p>
          <a:p>
            <a:pPr lvl="1">
              <a:lnSpc>
                <a:spcPct val="150000"/>
              </a:lnSpc>
            </a:pPr>
            <a:r>
              <a:rPr lang="en-US" dirty="0">
                <a:solidFill>
                  <a:schemeClr val="tx1"/>
                </a:solidFill>
              </a:rPr>
              <a:t>Integrate TENA object models</a:t>
            </a:r>
          </a:p>
          <a:p>
            <a:pPr lvl="1">
              <a:lnSpc>
                <a:spcPct val="150000"/>
              </a:lnSpc>
            </a:pPr>
            <a:r>
              <a:rPr lang="en-US" dirty="0">
                <a:solidFill>
                  <a:schemeClr val="tx1"/>
                </a:solidFill>
              </a:rPr>
              <a:t>Integrate GIBS data </a:t>
            </a:r>
          </a:p>
          <a:p>
            <a:pPr lvl="1">
              <a:lnSpc>
                <a:spcPct val="150000"/>
              </a:lnSpc>
            </a:pPr>
            <a:r>
              <a:rPr lang="en-US" dirty="0">
                <a:solidFill>
                  <a:schemeClr val="tx1"/>
                </a:solidFill>
              </a:rPr>
              <a:t>Create simple Interpreter </a:t>
            </a:r>
          </a:p>
          <a:p>
            <a:pPr lvl="1">
              <a:lnSpc>
                <a:spcPct val="150000"/>
              </a:lnSpc>
            </a:pPr>
            <a:r>
              <a:rPr lang="en-US" b="1" dirty="0">
                <a:solidFill>
                  <a:schemeClr val="tx1"/>
                </a:solidFill>
              </a:rPr>
              <a:t>Test 5 - Collision simulation</a:t>
            </a:r>
          </a:p>
        </p:txBody>
      </p:sp>
    </p:spTree>
    <p:extLst>
      <p:ext uri="{BB962C8B-B14F-4D97-AF65-F5344CB8AC3E}">
        <p14:creationId xmlns:p14="http://schemas.microsoft.com/office/powerpoint/2010/main" val="202534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2" name="Picture 1">
            <a:extLst>
              <a:ext uri="{FF2B5EF4-FFF2-40B4-BE49-F238E27FC236}">
                <a16:creationId xmlns:a16="http://schemas.microsoft.com/office/drawing/2014/main" id="{807E6B23-B3E8-BA1F-EEF0-8EFE8BEDA6EF}"/>
              </a:ext>
            </a:extLst>
          </p:cNvPr>
          <p:cNvPicPr>
            <a:picLocks noChangeAspect="1"/>
          </p:cNvPicPr>
          <p:nvPr/>
        </p:nvPicPr>
        <p:blipFill>
          <a:blip r:embed="rId4"/>
          <a:stretch>
            <a:fillRect/>
          </a:stretch>
        </p:blipFill>
        <p:spPr>
          <a:xfrm>
            <a:off x="320761" y="395323"/>
            <a:ext cx="11550477" cy="5566812"/>
          </a:xfrm>
          <a:prstGeom prst="rect">
            <a:avLst/>
          </a:prstGeom>
        </p:spPr>
      </p:pic>
    </p:spTree>
    <p:extLst>
      <p:ext uri="{BB962C8B-B14F-4D97-AF65-F5344CB8AC3E}">
        <p14:creationId xmlns:p14="http://schemas.microsoft.com/office/powerpoint/2010/main" val="2558188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9</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3393</TotalTime>
  <Words>4493</Words>
  <Application>Microsoft Office PowerPoint</Application>
  <PresentationFormat>Widescreen</PresentationFormat>
  <Paragraphs>474</Paragraphs>
  <Slides>40</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Aptos</vt:lpstr>
      <vt:lpstr>Aptos Display</vt:lpstr>
      <vt:lpstr>Aptos Narrow</vt:lpstr>
      <vt:lpstr>Arial</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2025-02-05T19:41:00Z</dcterms:modified>
</cp:coreProperties>
</file>